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68" r:id="rId2"/>
    <p:sldId id="257" r:id="rId3"/>
    <p:sldId id="262" r:id="rId4"/>
    <p:sldId id="270" r:id="rId5"/>
    <p:sldId id="258" r:id="rId6"/>
    <p:sldId id="265" r:id="rId7"/>
    <p:sldId id="271" r:id="rId8"/>
    <p:sldId id="259" r:id="rId9"/>
    <p:sldId id="266" r:id="rId10"/>
    <p:sldId id="260" r:id="rId11"/>
    <p:sldId id="261" r:id="rId12"/>
    <p:sldId id="267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9" autoAdjust="0"/>
    <p:restoredTop sz="96752" autoAdjust="0"/>
  </p:normalViewPr>
  <p:slideViewPr>
    <p:cSldViewPr>
      <p:cViewPr>
        <p:scale>
          <a:sx n="150" d="100"/>
          <a:sy n="150" d="100"/>
        </p:scale>
        <p:origin x="-9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9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9" cy="190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9" y="3577"/>
              <a:ext cx="1720" cy="64"/>
            </a:xfrm>
            <a:custGeom>
              <a:avLst/>
              <a:gdLst>
                <a:gd name="T0" fmla="*/ 1714 w 1722"/>
                <a:gd name="T1" fmla="*/ 58 h 66"/>
                <a:gd name="T2" fmla="*/ 1714 w 1722"/>
                <a:gd name="T3" fmla="*/ 52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58 h 66"/>
                <a:gd name="T10" fmla="*/ 1714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5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40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3" cy="276"/>
            </a:xfrm>
            <a:custGeom>
              <a:avLst/>
              <a:gdLst>
                <a:gd name="T0" fmla="*/ 2170 w 2517"/>
                <a:gd name="T1" fmla="*/ 276 h 276"/>
                <a:gd name="T2" fmla="*/ 2501 w 2517"/>
                <a:gd name="T3" fmla="*/ 204 h 276"/>
                <a:gd name="T4" fmla="*/ 2244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5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1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1" cy="16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1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1" cy="2188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5" y="0"/>
              <a:ext cx="3160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4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5" y="0"/>
              <a:ext cx="3120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7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5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9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5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6" cy="516"/>
            </a:xfrm>
            <a:custGeom>
              <a:avLst/>
              <a:gdLst>
                <a:gd name="T0" fmla="*/ 159 w 155"/>
                <a:gd name="T1" fmla="*/ 516 h 516"/>
                <a:gd name="T2" fmla="*/ 159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9 w 155"/>
                <a:gd name="T9" fmla="*/ 516 h 516"/>
                <a:gd name="T10" fmla="*/ 159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9" y="653"/>
              <a:ext cx="60" cy="310"/>
            </a:xfrm>
            <a:custGeom>
              <a:avLst/>
              <a:gdLst>
                <a:gd name="T0" fmla="*/ 0 w 60"/>
                <a:gd name="T1" fmla="*/ 140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0 h 312"/>
                <a:gd name="T10" fmla="*/ 0 w 60"/>
                <a:gd name="T11" fmla="*/ 140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3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5" y="3483"/>
              <a:ext cx="5" cy="6"/>
            </a:xfrm>
            <a:custGeom>
              <a:avLst/>
              <a:gdLst>
                <a:gd name="T0" fmla="*/ 3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3 w 6"/>
                <a:gd name="T7" fmla="*/ 6 h 6"/>
                <a:gd name="T8" fmla="*/ 3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3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3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1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6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5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9" cy="1858"/>
              <a:chOff x="0" y="1632"/>
              <a:chExt cx="5759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1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7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</p:grpSp>
      </p:grpSp>
      <p:sp>
        <p:nvSpPr>
          <p:cNvPr id="164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BF3-A645-4FA3-BDE4-9628A7AA6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9D22-B7B3-4154-B6CE-02CBF9FF7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416"/>
            <a:ext cx="2057400" cy="5853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416"/>
            <a:ext cx="5969000" cy="5853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A4BF3-54FF-41C6-ADB7-2F98E6ED3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9B33-4E3B-4313-B11F-D0C23A9C1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C3F59-82E9-4EC2-984F-90EFABD07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580C-60A6-436C-87BC-F9A0389B6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1D6CB-BD2F-4F10-962C-0C69487FD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6BE92-3E2D-4ED9-A12C-33FB0A638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39D5-1E4F-407C-957F-30868EB11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F62C-C1A6-476A-87CE-8F09EF99A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C0E8-84BE-4D55-B77C-B5849DDD1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12"/>
              <a:ext cx="5759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0" y="3433"/>
              <a:ext cx="4039" cy="190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9" y="3577"/>
              <a:ext cx="1720" cy="64"/>
            </a:xfrm>
            <a:custGeom>
              <a:avLst/>
              <a:gdLst>
                <a:gd name="T0" fmla="*/ 1714 w 1722"/>
                <a:gd name="T1" fmla="*/ 58 h 66"/>
                <a:gd name="T2" fmla="*/ 1714 w 1722"/>
                <a:gd name="T3" fmla="*/ 52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58 h 66"/>
                <a:gd name="T10" fmla="*/ 1714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5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40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3" cy="276"/>
            </a:xfrm>
            <a:custGeom>
              <a:avLst/>
              <a:gdLst>
                <a:gd name="T0" fmla="*/ 2170 w 2517"/>
                <a:gd name="T1" fmla="*/ 276 h 276"/>
                <a:gd name="T2" fmla="*/ 2501 w 2517"/>
                <a:gd name="T3" fmla="*/ 204 h 276"/>
                <a:gd name="T4" fmla="*/ 2244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4355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1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hidden">
            <a:xfrm>
              <a:off x="0" y="1486"/>
              <a:ext cx="5031" cy="16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1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hidden">
            <a:xfrm>
              <a:off x="0" y="916"/>
              <a:ext cx="5031" cy="2188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hidden">
            <a:xfrm>
              <a:off x="2295" y="0"/>
              <a:ext cx="3160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hidden">
            <a:xfrm>
              <a:off x="5435" y="2702"/>
              <a:ext cx="324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hidden">
            <a:xfrm>
              <a:off x="2455" y="0"/>
              <a:ext cx="3120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7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hidden">
            <a:xfrm>
              <a:off x="3112" y="0"/>
              <a:ext cx="2515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hidden">
            <a:xfrm>
              <a:off x="3488" y="0"/>
              <a:ext cx="2199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hidden">
            <a:xfrm>
              <a:off x="5675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6" cy="516"/>
            </a:xfrm>
            <a:custGeom>
              <a:avLst/>
              <a:gdLst>
                <a:gd name="T0" fmla="*/ 159 w 155"/>
                <a:gd name="T1" fmla="*/ 516 h 516"/>
                <a:gd name="T2" fmla="*/ 159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9 w 155"/>
                <a:gd name="T9" fmla="*/ 516 h 516"/>
                <a:gd name="T10" fmla="*/ 159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9" y="653"/>
              <a:ext cx="60" cy="310"/>
            </a:xfrm>
            <a:custGeom>
              <a:avLst/>
              <a:gdLst>
                <a:gd name="T0" fmla="*/ 0 w 60"/>
                <a:gd name="T1" fmla="*/ 140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0 h 312"/>
                <a:gd name="T10" fmla="*/ 0 w 60"/>
                <a:gd name="T11" fmla="*/ 140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hidden">
            <a:xfrm>
              <a:off x="3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5" y="3483"/>
              <a:ext cx="5" cy="6"/>
            </a:xfrm>
            <a:custGeom>
              <a:avLst/>
              <a:gdLst>
                <a:gd name="T0" fmla="*/ 3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3 w 6"/>
                <a:gd name="T7" fmla="*/ 6 h 6"/>
                <a:gd name="T8" fmla="*/ 3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hidden">
            <a:xfrm>
              <a:off x="3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hidden">
            <a:xfrm>
              <a:off x="3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hidden">
            <a:xfrm>
              <a:off x="3951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hidden">
            <a:xfrm>
              <a:off x="4519" y="0"/>
              <a:ext cx="1236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hidden">
            <a:xfrm>
              <a:off x="4695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54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2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5401" name="Freeform 41"/>
              <p:cNvSpPr>
                <a:spLocks/>
              </p:cNvSpPr>
              <p:nvPr/>
            </p:nvSpPr>
            <p:spPr bwMode="hidden">
              <a:xfrm>
                <a:off x="3648" y="2795"/>
                <a:ext cx="2113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/>
              </a:p>
            </p:txBody>
          </p:sp>
        </p:grpSp>
      </p:grpSp>
      <p:sp>
        <p:nvSpPr>
          <p:cNvPr id="154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</a:defRPr>
            </a:lvl1pPr>
          </a:lstStyle>
          <a:p>
            <a:pPr>
              <a:defRPr/>
            </a:pPr>
            <a:fld id="{C3ECD971-7EE7-4CF9-AEB8-3F3D0C64B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xmlns:p14="http://schemas.microsoft.com/office/powerpoint/2010/main" spd="slow" advTm="7577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84313"/>
            <a:ext cx="8248650" cy="1235075"/>
          </a:xfrm>
        </p:spPr>
        <p:txBody>
          <a:bodyPr/>
          <a:lstStyle/>
          <a:p>
            <a:r>
              <a:rPr lang="ru-RU" sz="3200" smtClean="0">
                <a:solidFill>
                  <a:srgbClr val="FFFF00"/>
                </a:solidFill>
              </a:rPr>
              <a:t>Технологии Праздничных Эмоций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663" y="5751513"/>
            <a:ext cx="8229600" cy="9096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600" smtClean="0"/>
              <a:t>Компания «Орион-Арт Мультимедиа», </a:t>
            </a:r>
            <a:br>
              <a:rPr lang="ru-RU" sz="1600" smtClean="0"/>
            </a:br>
            <a:r>
              <a:rPr lang="ru-RU" sz="1600" smtClean="0"/>
              <a:t>член международной профессиональной ассоциации лазерного шоу </a:t>
            </a:r>
            <a:r>
              <a:rPr lang="en-US" sz="1600" smtClean="0"/>
              <a:t>ILDA</a:t>
            </a:r>
            <a:r>
              <a:rPr lang="ru-RU" sz="1600" smtClean="0"/>
              <a:t>, многократный победитель конкурсов в области лазерной графики и мультимедийного шоу. 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15888"/>
            <a:ext cx="35067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660" y="2506146"/>
            <a:ext cx="6985008" cy="3234244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65100"/>
            <a:ext cx="8229600" cy="3352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Видеопроекция и светодиодные экраны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smtClean="0"/>
              <a:t>Студия дизайна видеодекораций, создания компьютерной 3D- графики, анимаций и монтажа тематического видеоматериала.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b="1" smtClean="0"/>
              <a:t>Прокатный парк оборудования: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- контрастные проекторы </a:t>
            </a:r>
            <a:r>
              <a:rPr lang="en-US" sz="1400" smtClean="0"/>
              <a:t>SANYO </a:t>
            </a:r>
            <a:r>
              <a:rPr lang="ru-RU" sz="1400" smtClean="0"/>
              <a:t>от 4000 до 15000 </a:t>
            </a:r>
            <a:r>
              <a:rPr lang="en-US" sz="1400" smtClean="0"/>
              <a:t>ANSI lm</a:t>
            </a:r>
            <a:r>
              <a:rPr lang="ru-RU" sz="140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- просветные экраны </a:t>
            </a:r>
            <a:r>
              <a:rPr lang="en-US" sz="1400" smtClean="0"/>
              <a:t>Cerriets </a:t>
            </a:r>
            <a:r>
              <a:rPr lang="ru-RU" sz="1400" smtClean="0"/>
              <a:t>«</a:t>
            </a:r>
            <a:r>
              <a:rPr lang="en-US" sz="1400" smtClean="0"/>
              <a:t>Optitrans</a:t>
            </a:r>
            <a:r>
              <a:rPr lang="ru-RU" sz="1400" smtClean="0"/>
              <a:t>»</a:t>
            </a:r>
            <a:r>
              <a:rPr lang="en-US" sz="1400" smtClean="0"/>
              <a:t> </a:t>
            </a:r>
            <a:r>
              <a:rPr lang="ru-RU" sz="1400" smtClean="0"/>
              <a:t>размерами до 9*12м.;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- видеомикшеры </a:t>
            </a:r>
            <a:r>
              <a:rPr lang="en-US" sz="1400" smtClean="0"/>
              <a:t>Panasonic</a:t>
            </a:r>
            <a:r>
              <a:rPr lang="ru-RU" sz="1400" smtClean="0"/>
              <a:t>,</a:t>
            </a:r>
            <a:r>
              <a:rPr lang="en-US" sz="1400" smtClean="0"/>
              <a:t>Sony</a:t>
            </a:r>
            <a:r>
              <a:rPr lang="ru-RU" sz="1400" smtClean="0"/>
              <a:t>,</a:t>
            </a:r>
            <a:r>
              <a:rPr lang="en-US" sz="1400" smtClean="0"/>
              <a:t>Extron</a:t>
            </a:r>
            <a:r>
              <a:rPr lang="ru-RU" sz="1400" smtClean="0"/>
              <a:t>,</a:t>
            </a:r>
            <a:r>
              <a:rPr lang="en-US" sz="14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- медиасерверы </a:t>
            </a:r>
            <a:r>
              <a:rPr lang="en-US" sz="1400" smtClean="0"/>
              <a:t>Catalyst</a:t>
            </a:r>
            <a:r>
              <a:rPr lang="ru-RU" sz="140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- видеокамеры для съемок и экранного мониторинга;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- полноцветная светодиодная декорация «звездное небо» </a:t>
            </a:r>
            <a:r>
              <a:rPr lang="en-US" sz="1400" smtClean="0"/>
              <a:t>ShowLED Chameleon</a:t>
            </a:r>
            <a:r>
              <a:rPr lang="ru-RU" sz="140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sz="1600" b="1" smtClean="0"/>
              <a:t>светодиодные экраны высокого разрешения </a:t>
            </a:r>
            <a:r>
              <a:rPr lang="en-US" sz="1600" b="1" smtClean="0"/>
              <a:t>Barco iLite 6 mm</a:t>
            </a:r>
            <a:r>
              <a:rPr lang="ru-RU" sz="1600" b="1" smtClean="0"/>
              <a:t>.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sz="1600" b="1" smtClean="0"/>
              <a:t> светодиодные экраны</a:t>
            </a:r>
            <a:r>
              <a:rPr lang="en-US" sz="1600" b="1" smtClean="0"/>
              <a:t> LightKing LRO10 SMD </a:t>
            </a:r>
            <a:r>
              <a:rPr lang="ru-RU" sz="1600" b="1" smtClean="0"/>
              <a:t>10 </a:t>
            </a:r>
            <a:r>
              <a:rPr lang="en-US" sz="1600" b="1" smtClean="0"/>
              <a:t>mm</a:t>
            </a:r>
            <a:r>
              <a:rPr lang="ru-RU" sz="1600" b="1" smtClean="0"/>
              <a:t>.</a:t>
            </a:r>
          </a:p>
        </p:txBody>
      </p:sp>
      <p:pic>
        <p:nvPicPr>
          <p:cNvPr id="22530" name="Picture 1" descr="Real Estat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3644900"/>
            <a:ext cx="4391025" cy="30734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2" name="Picture 1" descr="Добрый вечер_ТВЦ 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3644900"/>
            <a:ext cx="4368800" cy="30734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88900"/>
            <a:ext cx="8229600" cy="1512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Гибкие светодиодные модульные экраны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smtClean="0"/>
              <a:t>    Новейшее решение для художественного оформления сцены - гибкий модульный светодиодный экран-сетка </a:t>
            </a:r>
            <a:r>
              <a:rPr lang="en-US" sz="1600" smtClean="0"/>
              <a:t>Palami SMD Flex Strip-37</a:t>
            </a:r>
            <a:r>
              <a:rPr lang="ru-RU" sz="1600" smtClean="0"/>
              <a:t>,5 </a:t>
            </a:r>
            <a:r>
              <a:rPr lang="en-US" sz="1600" smtClean="0"/>
              <a:t>mm</a:t>
            </a:r>
            <a:r>
              <a:rPr lang="ru-RU" sz="1600" smtClean="0"/>
              <a:t>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smtClean="0"/>
              <a:t>Сетка имеет уникальную гибкую конструкцию, позволяющую создавать экраны изогнутой формы, сложные объемные пространственные декорации. </a:t>
            </a:r>
          </a:p>
        </p:txBody>
      </p:sp>
      <p:pic>
        <p:nvPicPr>
          <p:cNvPr id="23554" name="Picture 7" descr="P10604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1676400"/>
            <a:ext cx="7683500" cy="50419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14300"/>
            <a:ext cx="8485188" cy="630238"/>
          </a:xfrm>
        </p:spPr>
        <p:txBody>
          <a:bodyPr/>
          <a:lstStyle/>
          <a:p>
            <a:pPr eaLnBrk="1" hangingPunct="1"/>
            <a:r>
              <a:rPr lang="ru-RU" sz="1600" smtClean="0"/>
              <a:t>Можно создавать экранные полотна огромных размеров (до 200-300 кв.м.)  </a:t>
            </a:r>
            <a:br>
              <a:rPr lang="ru-RU" sz="1600" smtClean="0"/>
            </a:br>
            <a:r>
              <a:rPr lang="ru-RU" sz="1600" smtClean="0"/>
              <a:t>при относительно малом весе ( 7 кг/кв.м.)</a:t>
            </a:r>
            <a:br>
              <a:rPr lang="ru-RU" sz="1600" smtClean="0"/>
            </a:br>
            <a:r>
              <a:rPr lang="ru-RU" sz="1600" smtClean="0"/>
              <a:t>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3771900"/>
            <a:ext cx="8266113" cy="50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smtClean="0"/>
              <a:t>или заменить традиционные театральные кулисы на светодиодные</a:t>
            </a:r>
          </a:p>
        </p:txBody>
      </p:sp>
      <p:pic>
        <p:nvPicPr>
          <p:cNvPr id="24579" name="Picture 4" descr="Fohov_Crocus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4130675"/>
            <a:ext cx="7239000" cy="262572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24580" name="Picture 5" descr="CIMG13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728663"/>
            <a:ext cx="7239000" cy="297973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379413"/>
          </a:xfrm>
        </p:spPr>
        <p:txBody>
          <a:bodyPr/>
          <a:lstStyle/>
          <a:p>
            <a:r>
              <a:rPr lang="ru-RU" sz="1600" smtClean="0"/>
              <a:t>Экран может выглядеть, например,  как плавно стекающая река,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476625"/>
            <a:ext cx="8229600" cy="2698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600" smtClean="0"/>
              <a:t>как столбы, паруса или ленты</a:t>
            </a:r>
          </a:p>
        </p:txBody>
      </p:sp>
      <p:pic>
        <p:nvPicPr>
          <p:cNvPr id="25603" name="Picture 2" descr="C:\Documents and Settings\Administrator\My Documents\Dropbox\Foto\Video\2011-04-07 15.20.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97300"/>
            <a:ext cx="4330700" cy="29210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25604" name="Picture 3" descr="C:\Documents and Settings\Administrator\My Documents\Dropbox\Foto\Video\крутой и фабиан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444500"/>
            <a:ext cx="6223000" cy="30099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4" name="Picture 3" descr="mm2010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00" y="3797300"/>
            <a:ext cx="4267200" cy="29210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404813"/>
            <a:ext cx="8229600" cy="14874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Голографическая 3D-проекция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  Совместно с компанией </a:t>
            </a:r>
            <a:r>
              <a:rPr lang="ru-RU" sz="1600" b="1" smtClean="0"/>
              <a:t>«</a:t>
            </a:r>
            <a:r>
              <a:rPr lang="en-US" sz="1600" b="1" smtClean="0"/>
              <a:t>Musion Systems”</a:t>
            </a:r>
            <a:r>
              <a:rPr lang="ru-RU" sz="1600" smtClean="0"/>
              <a:t> (Великобритания) Орион-Арт Мультимедиа осуществляет постановку голографического шоу по запатентованной технологии «</a:t>
            </a:r>
            <a:r>
              <a:rPr lang="en-US" sz="1600" b="1" smtClean="0"/>
              <a:t>Musion 3D-Eyeliner Holograms</a:t>
            </a:r>
            <a:r>
              <a:rPr lang="ru-RU" sz="1600" smtClean="0"/>
              <a:t>».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Полный цикл работ :  </a:t>
            </a:r>
            <a:r>
              <a:rPr lang="ru-RU" sz="1600" smtClean="0"/>
              <a:t>креатив, </a:t>
            </a:r>
            <a:r>
              <a:rPr lang="en-US" sz="1600" smtClean="0"/>
              <a:t>HD-</a:t>
            </a:r>
            <a:r>
              <a:rPr lang="ru-RU" sz="1600" smtClean="0"/>
              <a:t>видеосъемка, монтаж компьютерных и       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                                 видеоматериалов, сценическая реализация.</a:t>
            </a:r>
          </a:p>
        </p:txBody>
      </p:sp>
      <p:pic>
        <p:nvPicPr>
          <p:cNvPr id="26626" name="Picture 6" descr="loreal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590800"/>
            <a:ext cx="4483100" cy="33909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2" name="Picture 1" descr="P10605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25" y="2590800"/>
            <a:ext cx="4435475" cy="33909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52400" y="6184900"/>
            <a:ext cx="887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Создание голографических 3D- презентаций – креативный и трудоемкий процесс. </a:t>
            </a:r>
          </a:p>
          <a:p>
            <a:r>
              <a:rPr lang="en-US" sz="1400"/>
              <a:t>Но в результате Вы получаете чрезвычайно эффектный вид рекламы  или индустрии развлечений.</a:t>
            </a:r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216900" cy="990600"/>
          </a:xfrm>
        </p:spPr>
        <p:txBody>
          <a:bodyPr/>
          <a:lstStyle/>
          <a:p>
            <a:pPr eaLnBrk="1" hangingPunct="1"/>
            <a:r>
              <a:rPr lang="ru-RU" b="1" smtClean="0"/>
              <a:t>Основные направления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28700"/>
            <a:ext cx="8229600" cy="16811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Мультимедийное шоу 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smtClean="0"/>
              <a:t>креативная разработка сценария, создание видеоряда,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smtClean="0"/>
              <a:t>монтаж видео-материалов и фонограмм,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smtClean="0"/>
              <a:t>полный цикл музыкального синхронизированного масштабного представления с применением основных технических средств: света, звука, пиротехники,       водного шоу, видеопроекции, лазерного шоу.</a:t>
            </a:r>
          </a:p>
        </p:txBody>
      </p:sp>
      <p:pic>
        <p:nvPicPr>
          <p:cNvPr id="14339" name="Picture 5" descr="IMG_37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2959100"/>
            <a:ext cx="7800975" cy="37465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-76200" y="584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229600" cy="406400"/>
          </a:xfrm>
        </p:spPr>
        <p:txBody>
          <a:bodyPr/>
          <a:lstStyle/>
          <a:p>
            <a:pPr eaLnBrk="1" hangingPunct="1"/>
            <a:r>
              <a:rPr lang="ru-RU" sz="1600" b="1" smtClean="0"/>
              <a:t>Популярностью пользуется мультимедийное шоу на водном экране</a:t>
            </a:r>
            <a:r>
              <a:rPr lang="ru-RU" sz="1600" smtClean="0"/>
              <a:t>	 </a:t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12" y="3416272"/>
            <a:ext cx="8229600" cy="2825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Лучевое пространственное лазерное шоу  не менее популярно</a:t>
            </a:r>
          </a:p>
        </p:txBody>
      </p:sp>
      <p:pic>
        <p:nvPicPr>
          <p:cNvPr id="15363" name="Picture 4" descr="_20090915_1886024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900" y="469900"/>
            <a:ext cx="6527800" cy="285115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6" name="Picture 3" descr="C:\Documents and Settings\Administrator\My Documents\Dropbox\Foto\Multimedia\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702" y="3733806"/>
            <a:ext cx="6553144" cy="292571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27000"/>
            <a:ext cx="8267700" cy="1033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FFFF00"/>
                </a:solidFill>
              </a:rPr>
              <a:t>Лазерное графическое шоу</a:t>
            </a:r>
            <a:br>
              <a:rPr lang="ru-RU" sz="2000" b="1" smtClean="0">
                <a:solidFill>
                  <a:srgbClr val="FFFF00"/>
                </a:solidFill>
              </a:rPr>
            </a:br>
            <a:r>
              <a:rPr lang="ru-RU" sz="1400" b="1" smtClean="0"/>
              <a:t>Студия лазерного дизайна, графики и анимации, под руководством  известного художника Алексея Панина, создаст для Вас неповторимое лазерное шоу по Вашему или нашему сценарию. </a:t>
            </a:r>
            <a:r>
              <a:rPr lang="ru-RU" sz="1600" b="1" smtClean="0"/>
              <a:t/>
            </a:r>
            <a:br>
              <a:rPr lang="ru-RU" sz="1600" b="1" smtClean="0"/>
            </a:br>
            <a:endParaRPr lang="ru-RU" sz="1600" b="1" smtClean="0"/>
          </a:p>
        </p:txBody>
      </p:sp>
      <p:pic>
        <p:nvPicPr>
          <p:cNvPr id="16386" name="Picture 3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016000"/>
            <a:ext cx="4441825" cy="30861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16388" name="Picture 6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4559300"/>
            <a:ext cx="3251200" cy="21209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5288" y="4076700"/>
            <a:ext cx="828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Тематика лазерных анимационных роликов  - безгранична: </a:t>
            </a:r>
          </a:p>
          <a:p>
            <a:pPr algn="ctr"/>
            <a:r>
              <a:rPr lang="en-US" sz="1400"/>
              <a:t>от детских праздников   до корпоративных и  мемориальных мероприятий  </a:t>
            </a:r>
          </a:p>
        </p:txBody>
      </p:sp>
      <p:pic>
        <p:nvPicPr>
          <p:cNvPr id="3" name="Picture 2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338" y="4559300"/>
            <a:ext cx="2824162" cy="21209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4" name="Picture 3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4559300"/>
            <a:ext cx="2847975" cy="21209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" name="Picture 4" descr="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100" y="1020763"/>
            <a:ext cx="4305300" cy="308133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-495300" y="20447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5888"/>
            <a:ext cx="8229600" cy="34020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      Компания обладает самым большим в России прокатным парком лазерного оборудования от лучших мировых производителей: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smtClean="0"/>
              <a:t>Цветные лазерные проекторы с оптической мощностью от 2</a:t>
            </a:r>
            <a:r>
              <a:rPr lang="en-US" sz="1400" smtClean="0"/>
              <a:t>W </a:t>
            </a:r>
            <a:r>
              <a:rPr lang="ru-RU" sz="1400" smtClean="0"/>
              <a:t>до 13</a:t>
            </a:r>
            <a:r>
              <a:rPr lang="en-US" sz="1400" smtClean="0"/>
              <a:t>W для </a:t>
            </a:r>
            <a:r>
              <a:rPr lang="ru-RU" sz="1400" smtClean="0"/>
              <a:t>зального и уличного применения.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smtClean="0"/>
              <a:t>Монохроматичные  лазерные проекторы с максимальной оптической  мощностью 15</a:t>
            </a:r>
            <a:r>
              <a:rPr lang="en-US" sz="1400" smtClean="0"/>
              <a:t>W</a:t>
            </a:r>
            <a:r>
              <a:rPr lang="ru-RU" sz="14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smtClean="0"/>
              <a:t>Моторизованные экраны с размером полотна от 3 до 12м.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400" smtClean="0"/>
              <a:t>Профессиональные компьютеры Lasergraph </a:t>
            </a:r>
            <a:r>
              <a:rPr lang="en-US" sz="1400" smtClean="0"/>
              <a:t>DSP</a:t>
            </a:r>
            <a:r>
              <a:rPr lang="ru-RU" sz="1400" smtClean="0"/>
              <a:t> для создания сложнейшей лазерной графики, контроллеры и медиацентры для управления лазерами и DMX-приборами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14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«Орион-Арт Мультимедиа» является офицальным дистрибьютором  в России лучших мировых производителей лазерной техники - </a:t>
            </a:r>
            <a:r>
              <a:rPr lang="ru-RU" sz="1400" smtClean="0">
                <a:effectLst/>
              </a:rPr>
              <a:t>ArctosLasertechnik, Laser Animation Sollinger, Kvant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Один из вариантов лазерного шоу - проецирование на сетке: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</p:txBody>
      </p:sp>
      <p:pic>
        <p:nvPicPr>
          <p:cNvPr id="17410" name="Picture 6" descr="P1070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3124200"/>
            <a:ext cx="6718300" cy="36195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7" name="Rectangle 37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563563"/>
          </a:xfrm>
        </p:spPr>
        <p:txBody>
          <a:bodyPr/>
          <a:lstStyle/>
          <a:p>
            <a:pPr eaLnBrk="1" hangingPunct="1"/>
            <a:r>
              <a:rPr lang="ru-RU" sz="1600" smtClean="0"/>
              <a:t>Музыкально синхронизированное лучевое шоу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(сопровождение концертов группы </a:t>
            </a:r>
            <a:r>
              <a:rPr lang="en-US" sz="1600" smtClean="0"/>
              <a:t>Space 2005 - 2011 гг.)</a:t>
            </a:r>
            <a:endParaRPr lang="ru-RU" sz="1600" smtClean="0"/>
          </a:p>
        </p:txBody>
      </p:sp>
      <p:sp>
        <p:nvSpPr>
          <p:cNvPr id="25638" name="Rectangle 38"/>
          <p:cNvSpPr>
            <a:spLocks noGrp="1" noChangeArrowheads="1"/>
          </p:cNvSpPr>
          <p:nvPr>
            <p:ph sz="half" idx="1"/>
          </p:nvPr>
        </p:nvSpPr>
        <p:spPr>
          <a:xfrm>
            <a:off x="654050" y="3406775"/>
            <a:ext cx="8083550" cy="377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16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1600" dirty="0" smtClean="0"/>
              <a:t>Использование лазера в качестве светового занавеса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</p:txBody>
      </p:sp>
      <p:pic>
        <p:nvPicPr>
          <p:cNvPr id="18436" name="Picture 41" descr="P1070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4138613"/>
            <a:ext cx="3898900" cy="25527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2" name="Picture 1" descr="Still 013.t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63600"/>
            <a:ext cx="3670300" cy="27559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3" name="Picture 2" descr="P10704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00" y="4140200"/>
            <a:ext cx="3683000" cy="25527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4" name="Picture 3" descr="P107053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14" r="-653" b="-1223"/>
          <a:stretch/>
        </p:blipFill>
        <p:spPr>
          <a:xfrm>
            <a:off x="736580" y="876370"/>
            <a:ext cx="3894694" cy="2768788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2900"/>
          </a:xfrm>
        </p:spPr>
        <p:txBody>
          <a:bodyPr/>
          <a:lstStyle/>
          <a:p>
            <a:r>
              <a:rPr lang="ru-RU" sz="1800" b="1" smtClean="0">
                <a:solidFill>
                  <a:srgbClr val="FFFF00"/>
                </a:solidFill>
              </a:rPr>
              <a:t>Лазерная реклама:                                   </a:t>
            </a:r>
            <a:r>
              <a:rPr lang="ru-RU" sz="1400" b="1" smtClean="0"/>
              <a:t>проецирование на здания </a:t>
            </a:r>
          </a:p>
        </p:txBody>
      </p:sp>
      <p:pic>
        <p:nvPicPr>
          <p:cNvPr id="19458" name="Picture 2" descr="C:\Documents and Settings\Administrator\My Documents\Dropbox\Foto\Laser\2011-05-28 22.53.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749300"/>
            <a:ext cx="4552950" cy="252412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19459" name="Picture 4" descr="C:\Documents and Settings\Administrator\My Documents\Dropbox\Foto\Multimedia\DSC067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3705225"/>
            <a:ext cx="4597400" cy="29845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3" name="Picture 2" descr="DSC_4585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49300"/>
            <a:ext cx="3962400" cy="59436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101600" y="3365500"/>
            <a:ext cx="469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масштабная проекция на гору с расстояния &gt;1 км</a:t>
            </a:r>
          </a:p>
        </p:txBody>
      </p:sp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65100"/>
            <a:ext cx="8496300" cy="1079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Водное шоу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/>
              <a:t>Программируемые динамические фонтаны для постановки в залах и на открытых площадках с возможной проекцией на них лазерного шоу.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/>
              <a:t>Водные занавесы и веерный экран для совмещенной видео- и лазерной проекции.</a:t>
            </a:r>
          </a:p>
        </p:txBody>
      </p:sp>
      <p:pic>
        <p:nvPicPr>
          <p:cNvPr id="20482" name="Picture 5" descr="P10805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4124325"/>
            <a:ext cx="8001000" cy="254158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20483" name="Picture 6" descr="DSCN13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1524000"/>
            <a:ext cx="3968750" cy="253682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2" name="Picture 1" descr="P10709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0" y="1511300"/>
            <a:ext cx="3937000" cy="25654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234950"/>
          </a:xfrm>
        </p:spPr>
        <p:txBody>
          <a:bodyPr/>
          <a:lstStyle/>
          <a:p>
            <a:pPr eaLnBrk="1" hangingPunct="1"/>
            <a:r>
              <a:rPr lang="ru-RU" sz="1600" smtClean="0"/>
              <a:t>Проецирование лазера и видео на водный занавес или веерный экран</a:t>
            </a:r>
          </a:p>
        </p:txBody>
      </p:sp>
      <p:pic>
        <p:nvPicPr>
          <p:cNvPr id="21507" name="Picture 5" descr="IMG_0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429000"/>
            <a:ext cx="8255000" cy="33147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2" name="Picture 1" descr="003.jpg"/>
          <p:cNvPicPr>
            <a:picLocks noChangeAspect="1"/>
          </p:cNvPicPr>
          <p:nvPr/>
        </p:nvPicPr>
        <p:blipFill rotWithShape="1">
          <a:blip r:embed="rId3"/>
          <a:srcRect l="-4" r="6052"/>
          <a:stretch/>
        </p:blipFill>
        <p:spPr>
          <a:xfrm>
            <a:off x="4798800" y="571500"/>
            <a:ext cx="3898800" cy="27559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3" name="Picture 2" descr="2011-06-15 01.12.4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953"/>
          <a:stretch/>
        </p:blipFill>
        <p:spPr>
          <a:xfrm>
            <a:off x="474102" y="567272"/>
            <a:ext cx="4267210" cy="2768562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p:transition xmlns:p14="http://schemas.microsoft.com/office/powerpoint/2010/main" spd="slow" advTm="7577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1215</TotalTime>
  <Words>598</Words>
  <Application>Microsoft Macintosh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Лучи</vt:lpstr>
      <vt:lpstr>Технологии Праздничных Эмоций</vt:lpstr>
      <vt:lpstr>Основные направления</vt:lpstr>
      <vt:lpstr>Популярностью пользуется мультимедийное шоу на водном экране   </vt:lpstr>
      <vt:lpstr>Лазерное графическое шоу Студия лазерного дизайна, графики и анимации, под руководством  известного художника Алексея Панина, создаст для Вас неповторимое лазерное шоу по Вашему или нашему сценарию.  </vt:lpstr>
      <vt:lpstr>PowerPoint Presentation</vt:lpstr>
      <vt:lpstr>Музыкально синхронизированное лучевое шоу  (сопровождение концертов группы Space 2005 - 2011 гг.)</vt:lpstr>
      <vt:lpstr>Лазерная реклама:                                   проецирование на здания </vt:lpstr>
      <vt:lpstr>PowerPoint Presentation</vt:lpstr>
      <vt:lpstr>Проецирование лазера и видео на водный занавес или веерный экран</vt:lpstr>
      <vt:lpstr>PowerPoint Presentation</vt:lpstr>
      <vt:lpstr>PowerPoint Presentation</vt:lpstr>
      <vt:lpstr>Можно создавать экранные полотна огромных размеров (до 200-300 кв.м.)   при относительно малом весе ( 7 кг/кв.м.) .</vt:lpstr>
      <vt:lpstr>Экран может выглядеть, например,  как плавно стекающая река,</vt:lpstr>
      <vt:lpstr>PowerPoint Presentation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ОрионАрт мультимдия </dc:title>
  <dc:subject/>
  <dc:creator>orion</dc:creator>
  <cp:keywords/>
  <dc:description/>
  <cp:lastModifiedBy>MacTimofeev</cp:lastModifiedBy>
  <cp:revision>72</cp:revision>
  <dcterms:created xsi:type="dcterms:W3CDTF">2011-08-27T18:54:19Z</dcterms:created>
  <dcterms:modified xsi:type="dcterms:W3CDTF">2011-09-13T10:48:31Z</dcterms:modified>
  <cp:category/>
</cp:coreProperties>
</file>